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78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cover_bg_batteri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5000"/>
            </a:srgbClr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solidFill>
            <a:srgbClr val="000000">
              <a:alpha val="75000"/>
            </a:srgbClr>
          </a:solidFill>
          <a:ln/>
        </p:spPr>
        <p:txBody>
          <a:bodyPr/>
          <a:lstStyle/>
          <a:p>
            <a:endParaRPr lang="sv-SE"/>
          </a:p>
        </p:txBody>
      </p:sp>
      <p:pic>
        <p:nvPicPr>
          <p:cNvPr id="5" name="Image 1" descr="assets/m7_logo_tigh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384048"/>
            <a:ext cx="777240" cy="37033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0080" y="1691640"/>
            <a:ext cx="6400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M7 PROFESSIONAL</a:t>
            </a:r>
            <a:endParaRPr lang="en-US" sz="4000" dirty="0"/>
          </a:p>
        </p:txBody>
      </p:sp>
      <p:sp>
        <p:nvSpPr>
          <p:cNvPr id="7" name="Text 3"/>
          <p:cNvSpPr/>
          <p:nvPr/>
        </p:nvSpPr>
        <p:spPr>
          <a:xfrm>
            <a:off x="640080" y="2514600"/>
            <a:ext cx="6766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sv-SE" sz="4000" dirty="0">
                <a:solidFill>
                  <a:srgbClr val="C00000"/>
                </a:solidFill>
                <a:latin typeface="Eurostile LT Std Bold" panose="020B0804020202050204" pitchFamily="34" charset="0"/>
              </a:rPr>
              <a:t>BATTERITEKNIK</a:t>
            </a:r>
            <a:endParaRPr lang="en-US" sz="4000" dirty="0">
              <a:solidFill>
                <a:srgbClr val="C00000"/>
              </a:solidFill>
              <a:latin typeface="Eurostile LT Std Bold" panose="020B080402020205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58368" y="35204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2000" b="1" dirty="0">
                <a:solidFill>
                  <a:schemeClr val="bg1"/>
                </a:solidFill>
                <a:latin typeface="Eurostile LT Std" panose="020B0504020202050204" pitchFamily="34" charset="0"/>
              </a:rPr>
              <a:t>SÄKER. HÅLLBAR. PÅLITLIG.</a:t>
            </a:r>
            <a:endParaRPr lang="en-US" sz="2000" b="1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640080" y="617220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JOBSITE SMART. JOBSITE TOUGH.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11064240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5</a:t>
            </a:r>
            <a:endParaRPr lang="en-US" sz="1000" dirty="0"/>
          </a:p>
        </p:txBody>
      </p:sp>
      <p:pic>
        <p:nvPicPr>
          <p:cNvPr id="11" name="Bildobjekt 10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E8A4500F-FB6A-C31D-CD6F-0988351E4E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4736" y="365760"/>
            <a:ext cx="1266703" cy="3703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m7_logo_t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640" y="365760"/>
            <a:ext cx="777240" cy="370332"/>
          </a:xfrm>
          <a:prstGeom prst="rect">
            <a:avLst/>
          </a:prstGeom>
        </p:spPr>
      </p:pic>
      <p:pic>
        <p:nvPicPr>
          <p:cNvPr id="3" name="Image 1" descr="assets/panel_bm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84632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4828032" y="0"/>
            <a:ext cx="18288" cy="6858000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1"/>
          <p:cNvSpPr/>
          <p:nvPr/>
        </p:nvSpPr>
        <p:spPr>
          <a:xfrm>
            <a:off x="5486400" y="1188720"/>
            <a:ext cx="6217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Eurostile LT Std Bold" panose="020B0804020202050204" pitchFamily="34" charset="0"/>
                <a:ea typeface="Arial Black" pitchFamily="34" charset="-122"/>
                <a:cs typeface="Arial Black" pitchFamily="34" charset="-120"/>
              </a:rPr>
              <a:t>SMART BMS.</a:t>
            </a:r>
            <a:endParaRPr lang="en-US" sz="3600" dirty="0">
              <a:latin typeface="Eurostile LT Std Bold" panose="020B080402020205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5486400" y="1783080"/>
            <a:ext cx="6217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3600" dirty="0">
                <a:solidFill>
                  <a:srgbClr val="C00000"/>
                </a:solidFill>
                <a:latin typeface="Eurostile LT Std Bold" panose="020B0804020202050204" pitchFamily="34" charset="0"/>
              </a:rPr>
              <a:t>NOLL RISK.</a:t>
            </a:r>
            <a:endParaRPr lang="en-US" sz="3600" dirty="0">
              <a:solidFill>
                <a:srgbClr val="C00000"/>
              </a:solidFill>
              <a:latin typeface="Eurostile LT Std Bold" panose="020B080402020205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5486400" y="278892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FFFFF"/>
                </a:solidFill>
                <a:latin typeface="Eurostile LT Std Bold" panose="020B0804020202050204" pitchFamily="34" charset="0"/>
                <a:ea typeface="Arial Black" pitchFamily="34" charset="-122"/>
                <a:cs typeface="Arial Black" pitchFamily="34" charset="-120"/>
              </a:rPr>
              <a:t>90%</a:t>
            </a:r>
            <a:endParaRPr lang="en-US" sz="6000" dirty="0">
              <a:latin typeface="Eurostile LT Std Bold" panose="020B080402020205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486400" y="36118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1400" dirty="0">
                <a:solidFill>
                  <a:schemeClr val="bg1"/>
                </a:solidFill>
                <a:latin typeface="Eurostile LT Std" panose="020B0504020202050204" pitchFamily="34" charset="0"/>
              </a:rPr>
              <a:t>MINSKAD EXPLOSIONSRISK</a:t>
            </a:r>
            <a:endParaRPr lang="en-US" sz="1400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5486400" y="4251960"/>
            <a:ext cx="61264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• Övervakning av spänning, ström och temperatur på cellnivå – varje battericell arbetar under optimala förhållanden</a:t>
            </a:r>
          </a:p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• Omedelbar avstängning när en avvikelse upptäcks, innan den hinner utvecklas till en säkerhetsrisk</a:t>
            </a:r>
          </a:p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• Smart viloläge minskar självurladdningen och förhindrar djupurladdning under förvaring</a:t>
            </a:r>
          </a:p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• Bibehåller batteriets användbara kapacitet även när verktyget inte används på flera veckor</a:t>
            </a:r>
          </a:p>
        </p:txBody>
      </p:sp>
      <p:sp>
        <p:nvSpPr>
          <p:cNvPr id="10" name="Text 6"/>
          <p:cNvSpPr/>
          <p:nvPr/>
        </p:nvSpPr>
        <p:spPr>
          <a:xfrm>
            <a:off x="11064240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5</a:t>
            </a:r>
            <a:endParaRPr lang="en-US" sz="1000" dirty="0"/>
          </a:p>
        </p:txBody>
      </p:sp>
      <p:pic>
        <p:nvPicPr>
          <p:cNvPr id="11" name="Bildobjekt 10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CA2990F7-4B0C-6064-2D3A-7F0DD2000C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4736" y="365760"/>
            <a:ext cx="1266703" cy="3703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m7_logo_t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65760"/>
            <a:ext cx="777240" cy="370332"/>
          </a:xfrm>
          <a:prstGeom prst="rect">
            <a:avLst/>
          </a:prstGeom>
        </p:spPr>
      </p:pic>
      <p:pic>
        <p:nvPicPr>
          <p:cNvPr id="3" name="Image 1" descr="assets/panel_moistur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0"/>
            <a:ext cx="484632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296912" y="0"/>
            <a:ext cx="18288" cy="6858000"/>
          </a:xfrm>
          <a:prstGeom prst="rect">
            <a:avLst/>
          </a:prstGeom>
          <a:solidFill>
            <a:srgbClr val="CC0000"/>
          </a:solidFill>
          <a:ln/>
        </p:spPr>
        <p:txBody>
          <a:bodyPr/>
          <a:lstStyle/>
          <a:p>
            <a:endParaRPr lang="sv-SE"/>
          </a:p>
        </p:txBody>
      </p:sp>
      <p:sp>
        <p:nvSpPr>
          <p:cNvPr id="5" name="Text 1"/>
          <p:cNvSpPr/>
          <p:nvPr/>
        </p:nvSpPr>
        <p:spPr>
          <a:xfrm>
            <a:off x="640080" y="1188720"/>
            <a:ext cx="6217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3600" dirty="0">
                <a:solidFill>
                  <a:schemeClr val="bg1"/>
                </a:solidFill>
                <a:latin typeface="Eurostile LT Std Bold" panose="020B0804020202050204" pitchFamily="34" charset="0"/>
              </a:rPr>
              <a:t>DAMMSKYDDAD.</a:t>
            </a:r>
            <a:endParaRPr lang="en-US" sz="3600" dirty="0">
              <a:solidFill>
                <a:schemeClr val="bg1"/>
              </a:solidFill>
              <a:latin typeface="Eurostile LT Std Bold" panose="020B080402020205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40080" y="1783080"/>
            <a:ext cx="6400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3600" dirty="0">
                <a:solidFill>
                  <a:srgbClr val="C00000"/>
                </a:solidFill>
                <a:latin typeface="Eurostile LT Std Bold" panose="020B0804020202050204" pitchFamily="34" charset="0"/>
              </a:rPr>
              <a:t>FUKTSKYDDAD.</a:t>
            </a:r>
            <a:endParaRPr lang="en-US" sz="3600" dirty="0">
              <a:solidFill>
                <a:srgbClr val="C00000"/>
              </a:solidFill>
              <a:latin typeface="Eurostile LT Std Bold" panose="020B080402020205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40080" y="26060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Konstruerad för att fortsätta prestera även </a:t>
            </a:r>
          </a:p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under tuffa förhållanden.</a:t>
            </a:r>
            <a:endParaRPr lang="en-US" sz="1600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40080" y="3429000"/>
            <a:ext cx="612648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• Fuktskydd på både batteripaket- och kretskortsnivå – utvecklat för fuktiga miljöer och kraftiga väderväxlingar</a:t>
            </a:r>
          </a:p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• Optimerade ventilationsöppningar minskar risken för att damm från arbetsmiljön orsakar interna kortslutningar eller överhettning</a:t>
            </a:r>
          </a:p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• Effektiv värmebalansering – mindre ventilationsöppningar med bibehållen kyleffekt och minimala temperaturvariationer</a:t>
            </a:r>
          </a:p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• Färre driftstörningar och haverier, även vid kontinuerlig och krävande användning</a:t>
            </a:r>
          </a:p>
        </p:txBody>
      </p:sp>
      <p:sp>
        <p:nvSpPr>
          <p:cNvPr id="9" name="Text 5"/>
          <p:cNvSpPr/>
          <p:nvPr/>
        </p:nvSpPr>
        <p:spPr>
          <a:xfrm>
            <a:off x="11064240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5</a:t>
            </a:r>
            <a:endParaRPr lang="en-US" sz="1000" dirty="0"/>
          </a:p>
        </p:txBody>
      </p:sp>
      <p:pic>
        <p:nvPicPr>
          <p:cNvPr id="10" name="Bildobjekt 9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98C870F1-5863-13EC-C816-EEB5546F4D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06" y="6213348"/>
            <a:ext cx="1266703" cy="3703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m7_logo_t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65760"/>
            <a:ext cx="777240" cy="3703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82296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sv-SE" sz="3600" dirty="0">
                <a:solidFill>
                  <a:schemeClr val="bg1"/>
                </a:solidFill>
                <a:latin typeface="Eurostile LT Std Bold" panose="020B0804020202050204" pitchFamily="34" charset="0"/>
              </a:rPr>
              <a:t>STABIL LIVSLÄNGD.</a:t>
            </a:r>
            <a:endParaRPr lang="en-US" sz="3600" dirty="0">
              <a:solidFill>
                <a:schemeClr val="bg1"/>
              </a:solidFill>
              <a:latin typeface="Eurostile LT Std Bold" panose="020B080402020205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40080" y="150876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sv-SE" sz="3600" dirty="0">
                <a:solidFill>
                  <a:srgbClr val="C00000"/>
                </a:solidFill>
                <a:latin typeface="Eurostile LT Std Bold" panose="020B0804020202050204" pitchFamily="34" charset="0"/>
              </a:rPr>
              <a:t>LÄGRE KOSTNAD.</a:t>
            </a:r>
            <a:endParaRPr lang="en-US" sz="3600" dirty="0">
              <a:solidFill>
                <a:srgbClr val="C00000"/>
              </a:solidFill>
              <a:latin typeface="Eurostile LT Std Bold" panose="020B080402020205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58368" y="233172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Tre skydd, ett resultat – ett batteri som fortsätter att prestera.</a:t>
            </a:r>
            <a:endParaRPr lang="en-US" sz="1500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40080" y="324612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C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40080" y="384048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sv-SE" sz="1600" b="1" dirty="0">
                <a:solidFill>
                  <a:schemeClr val="bg1"/>
                </a:solidFill>
                <a:latin typeface="Eurostile LT Std" panose="020B0504020202050204" pitchFamily="34" charset="0"/>
              </a:rPr>
              <a:t>DAMMSKYDD</a:t>
            </a:r>
            <a:endParaRPr lang="en-US" sz="1500" b="1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40080" y="452628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sv-SE" sz="1400" dirty="0">
                <a:solidFill>
                  <a:schemeClr val="bg1"/>
                </a:solidFill>
                <a:latin typeface="Eurostile LT Std" panose="020B0504020202050204" pitchFamily="34" charset="0"/>
              </a:rPr>
              <a:t>Håller främmande partiklar borta från kretskortet.</a:t>
            </a:r>
            <a:endParaRPr lang="en-US" sz="1250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389120" y="324612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C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4389120" y="384048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sv-SE" sz="1600" b="1" dirty="0">
                <a:solidFill>
                  <a:schemeClr val="bg1"/>
                </a:solidFill>
                <a:latin typeface="Eurostile LT Std" panose="020B0504020202050204" pitchFamily="34" charset="0"/>
              </a:rPr>
              <a:t>FUKTSKYDD</a:t>
            </a:r>
            <a:endParaRPr lang="en-US" sz="1500" b="1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389120" y="452628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sv-SE" sz="1400" dirty="0">
                <a:solidFill>
                  <a:schemeClr val="bg1"/>
                </a:solidFill>
                <a:latin typeface="Eurostile LT Std" panose="020B0504020202050204" pitchFamily="34" charset="0"/>
              </a:rPr>
              <a:t>Förhindrar korrosion innan den uppstår.</a:t>
            </a:r>
            <a:endParaRPr lang="en-US" sz="1250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138160" y="324612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C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8138160" y="384048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sv-SE" sz="1600" b="1" dirty="0">
                <a:solidFill>
                  <a:schemeClr val="bg1"/>
                </a:solidFill>
                <a:latin typeface="Eurostile LT Std" panose="020B0504020202050204" pitchFamily="34" charset="0"/>
              </a:rPr>
              <a:t>BMS-SKYDD</a:t>
            </a:r>
            <a:endParaRPr lang="en-US" sz="1500" b="1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138160" y="452628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sv-SE" sz="1400" dirty="0">
                <a:solidFill>
                  <a:schemeClr val="bg1"/>
                </a:solidFill>
              </a:rPr>
              <a:t>Övervakning på flera punkter förhindrar avvikelser.</a:t>
            </a:r>
            <a:endParaRPr lang="en-US" sz="1250" dirty="0">
              <a:solidFill>
                <a:schemeClr val="bg1"/>
              </a:solidFill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40080" y="5532120"/>
            <a:ext cx="10881360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Text 13"/>
          <p:cNvSpPr/>
          <p:nvPr/>
        </p:nvSpPr>
        <p:spPr>
          <a:xfrm>
            <a:off x="640080" y="580644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sv-SE" sz="1600" dirty="0">
                <a:solidFill>
                  <a:schemeClr val="bg1"/>
                </a:solidFill>
                <a:latin typeface="Eurostile LT Std" panose="020B0504020202050204" pitchFamily="34" charset="0"/>
              </a:rPr>
              <a:t>Färre batteribyten. Lägre underhållskostnader. Långvarig och pålitlig prestanda – byggd för tuffa arbetsmiljöer.</a:t>
            </a:r>
            <a:endParaRPr lang="en-US" sz="1600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11064240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5</a:t>
            </a:r>
            <a:endParaRPr lang="en-US" sz="1000" dirty="0"/>
          </a:p>
        </p:txBody>
      </p:sp>
      <p:pic>
        <p:nvPicPr>
          <p:cNvPr id="19" name="Bildobjekt 18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F80CAB20-ECDE-251A-B4FE-9637E4B0D4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4736" y="365760"/>
            <a:ext cx="1266703" cy="3703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468880"/>
            <a:ext cx="12161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JOBSITE SMART.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0" y="3246120"/>
            <a:ext cx="12161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CC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JOBSITE TOUGH.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0" y="4206240"/>
            <a:ext cx="1216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sv-SE" sz="1600" i="1" dirty="0">
                <a:solidFill>
                  <a:schemeClr val="bg1"/>
                </a:solidFill>
                <a:latin typeface="Eurostile LT Std" panose="020B0504020202050204" pitchFamily="34" charset="0"/>
              </a:rPr>
              <a:t>Verktyg som gör skillnad, för människorna som gör skillnad.</a:t>
            </a:r>
            <a:endParaRPr lang="en-US" sz="1600" i="1" dirty="0">
              <a:solidFill>
                <a:schemeClr val="bg1"/>
              </a:solidFill>
              <a:latin typeface="Eurostile LT Std" panose="020B050402020205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0" y="5943600"/>
            <a:ext cx="1216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kern="0" spc="300" dirty="0">
                <a:solidFill>
                  <a:srgbClr val="CC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M7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064240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5</a:t>
            </a:r>
            <a:endParaRPr lang="en-US" sz="1000" dirty="0"/>
          </a:p>
        </p:txBody>
      </p:sp>
      <p:pic>
        <p:nvPicPr>
          <p:cNvPr id="7" name="Bildobjekt 6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C4DD397F-2E28-ACEB-E099-73B816EAC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4736" y="365760"/>
            <a:ext cx="1266703" cy="3703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68A7F09661C34E9364F17048CB15FC" ma:contentTypeVersion="6" ma:contentTypeDescription="Skapa ett nytt dokument." ma:contentTypeScope="" ma:versionID="6d01fd42a2d23fd755f9b86ac0ea1062">
  <xsd:schema xmlns:xsd="http://www.w3.org/2001/XMLSchema" xmlns:xs="http://www.w3.org/2001/XMLSchema" xmlns:p="http://schemas.microsoft.com/office/2006/metadata/properties" xmlns:ns3="4f2cb1da-3f2a-419f-ab9f-adf7d33ba508" targetNamespace="http://schemas.microsoft.com/office/2006/metadata/properties" ma:root="true" ma:fieldsID="e50f1acac10b584fc35318361ced69bb" ns3:_="">
    <xsd:import namespace="4f2cb1da-3f2a-419f-ab9f-adf7d33ba50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2cb1da-3f2a-419f-ab9f-adf7d33ba5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f2cb1da-3f2a-419f-ab9f-adf7d33ba508" xsi:nil="true"/>
  </documentManagement>
</p:properties>
</file>

<file path=customXml/itemProps1.xml><?xml version="1.0" encoding="utf-8"?>
<ds:datastoreItem xmlns:ds="http://schemas.openxmlformats.org/officeDocument/2006/customXml" ds:itemID="{A5EDD695-E373-4C14-8733-DC11C7029D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2cb1da-3f2a-419f-ab9f-adf7d33ba5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2FF1A4-A927-49F1-B6B2-DBC8D6640F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437B9B-9689-42D7-ACDD-FE1735EDAA6C}">
  <ds:schemaRefs>
    <ds:schemaRef ds:uri="4f2cb1da-3f2a-419f-ab9f-adf7d33ba508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247</Words>
  <Application>Microsoft Office PowerPoint</Application>
  <PresentationFormat>Bredbild</PresentationFormat>
  <Paragraphs>47</Paragraphs>
  <Slides>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Eurostile LT Std</vt:lpstr>
      <vt:lpstr>Eurostile LT Std Bold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Arian Domi</cp:lastModifiedBy>
  <cp:revision>2</cp:revision>
  <dcterms:created xsi:type="dcterms:W3CDTF">2026-08-20T09:29:10Z</dcterms:created>
  <dcterms:modified xsi:type="dcterms:W3CDTF">2026-08-21T13:23:37Z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0x0101001F68A7F09661C34E9364F17048CB15FC</vt:lpwstr>
  </property>
</Properties>
</file>